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7" r:id="rId5"/>
    <p:sldId id="263" r:id="rId6"/>
    <p:sldId id="269" r:id="rId7"/>
    <p:sldId id="270" r:id="rId8"/>
    <p:sldId id="257" r:id="rId9"/>
    <p:sldId id="266" r:id="rId10"/>
    <p:sldId id="260" r:id="rId11"/>
    <p:sldId id="262" r:id="rId12"/>
    <p:sldId id="264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077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CAEC-3E73-4668-B74C-357A0413D533}" type="datetimeFigureOut">
              <a:rPr lang="en-ZA" smtClean="0"/>
              <a:t>2020/07/25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6C108-D483-443A-AD59-CC59DBF338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270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8080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97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563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922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2453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67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200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277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85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02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861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4496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205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6C108-D483-443A-AD59-CC59DBF3384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553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5E82-1525-4A49-8694-FCBC5EC95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827313"/>
            <a:ext cx="6815669" cy="1203373"/>
          </a:xfrm>
        </p:spPr>
        <p:txBody>
          <a:bodyPr/>
          <a:lstStyle/>
          <a:p>
            <a:br>
              <a:rPr lang="en-ZA" sz="4000" dirty="0"/>
            </a:br>
            <a:br>
              <a:rPr lang="en-ZA" sz="4000" dirty="0"/>
            </a:br>
            <a:br>
              <a:rPr lang="en-ZA" sz="4000" dirty="0"/>
            </a:br>
            <a:r>
              <a:rPr lang="en-ZA" sz="3200" dirty="0"/>
              <a:t>Mental Health Implications of the </a:t>
            </a:r>
            <a:br>
              <a:rPr lang="en-ZA" sz="3200" dirty="0"/>
            </a:br>
            <a:r>
              <a:rPr lang="en-ZA" sz="3200" dirty="0"/>
              <a:t>Covid-19 Pandemic</a:t>
            </a:r>
            <a:br>
              <a:rPr lang="en-ZA" sz="2000" dirty="0"/>
            </a:br>
            <a:endParaRPr lang="en-ZA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35469-39C2-40F8-8682-2DD2CEABB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644" y="3657597"/>
            <a:ext cx="7434470" cy="1515532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en-ZA" sz="6400" dirty="0"/>
              <a:t>Ushmita Nana</a:t>
            </a:r>
          </a:p>
          <a:p>
            <a:pPr algn="r"/>
            <a:r>
              <a:rPr lang="en-ZA" sz="6400" dirty="0"/>
              <a:t>Counselling Psychologist</a:t>
            </a:r>
          </a:p>
          <a:p>
            <a:pPr algn="r"/>
            <a:r>
              <a:rPr lang="en-ZA" sz="6400" dirty="0"/>
              <a:t>www.unanapsychologist.com</a:t>
            </a:r>
          </a:p>
        </p:txBody>
      </p:sp>
    </p:spTree>
    <p:extLst>
      <p:ext uri="{BB962C8B-B14F-4D97-AF65-F5344CB8AC3E}">
        <p14:creationId xmlns:p14="http://schemas.microsoft.com/office/powerpoint/2010/main" val="17587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8D5-E153-4F0F-9CA9-2C370C0D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ADDRESSING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21F2-00BC-4C40-9196-B003BB89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00299"/>
            <a:ext cx="10363200" cy="4572001"/>
          </a:xfrm>
        </p:spPr>
        <p:txBody>
          <a:bodyPr/>
          <a:lstStyle/>
          <a:p>
            <a:r>
              <a:rPr lang="en-ZA" dirty="0"/>
              <a:t>Grief as a Normal Reaction to Loss</a:t>
            </a:r>
          </a:p>
          <a:p>
            <a:r>
              <a:rPr lang="en-ZA" dirty="0"/>
              <a:t>Complicated Grief – Extended, Severe</a:t>
            </a:r>
          </a:p>
          <a:p>
            <a:pPr lvl="1"/>
            <a:r>
              <a:rPr lang="en-ZA" sz="2200" dirty="0"/>
              <a:t>Sudden Death, Other Stressors, Lack of Support</a:t>
            </a:r>
          </a:p>
          <a:p>
            <a:pPr lvl="1"/>
            <a:r>
              <a:rPr lang="en-ZA" sz="2200" dirty="0"/>
              <a:t>Not Saying Goodbye, Rituals, Funerals</a:t>
            </a:r>
          </a:p>
          <a:p>
            <a:pPr marL="285750" lvl="1"/>
            <a:r>
              <a:rPr lang="en-ZA" sz="2400" dirty="0"/>
              <a:t>Ways of Mourning</a:t>
            </a:r>
          </a:p>
          <a:p>
            <a:pPr marL="742950" lvl="2"/>
            <a:r>
              <a:rPr lang="en-ZA" sz="2200" dirty="0"/>
              <a:t>Letter Writing</a:t>
            </a:r>
          </a:p>
          <a:p>
            <a:pPr lvl="1"/>
            <a:r>
              <a:rPr lang="en-ZA" sz="2200" dirty="0"/>
              <a:t>Lighting of Candle, Listening to Music</a:t>
            </a:r>
          </a:p>
          <a:p>
            <a:pPr lvl="1"/>
            <a:r>
              <a:rPr lang="en-ZA" sz="2200" dirty="0"/>
              <a:t>Scrap-booking, Memory Box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pic>
        <p:nvPicPr>
          <p:cNvPr id="8196" name="Picture 4" descr="Grief Memory Box | Grief activities, Grief therapy, Grief counseling">
            <a:extLst>
              <a:ext uri="{FF2B5EF4-FFF2-40B4-BE49-F238E27FC236}">
                <a16:creationId xmlns:a16="http://schemas.microsoft.com/office/drawing/2014/main" id="{C22B2157-0AD5-455F-B448-80AF33E3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75717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emory Books for Bereavement | LoveToKnow">
            <a:extLst>
              <a:ext uri="{FF2B5EF4-FFF2-40B4-BE49-F238E27FC236}">
                <a16:creationId xmlns:a16="http://schemas.microsoft.com/office/drawing/2014/main" id="{49D41B68-EFA9-41A4-A6E4-7FE83A31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2" y="2457449"/>
            <a:ext cx="2885204" cy="21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5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33FE-45DF-48A3-8943-F447C1B9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STAGES OF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4E53-0547-40ED-984B-078CA6054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Denial</a:t>
            </a:r>
            <a:r>
              <a:rPr lang="en-ZA" dirty="0"/>
              <a:t> – involves denying the pain for a short time</a:t>
            </a:r>
          </a:p>
          <a:p>
            <a:r>
              <a:rPr lang="en-ZA" b="1" dirty="0"/>
              <a:t>Anger</a:t>
            </a:r>
            <a:r>
              <a:rPr lang="en-ZA" dirty="0"/>
              <a:t> – Gain control over fears, blame, hostile</a:t>
            </a:r>
          </a:p>
          <a:p>
            <a:r>
              <a:rPr lang="en-ZA" b="1" dirty="0"/>
              <a:t>Bargaining</a:t>
            </a:r>
            <a:r>
              <a:rPr lang="en-ZA" dirty="0"/>
              <a:t> – Acknowledge reality, illusion of control</a:t>
            </a:r>
          </a:p>
          <a:p>
            <a:r>
              <a:rPr lang="en-ZA" b="1" dirty="0"/>
              <a:t>Despair</a:t>
            </a:r>
            <a:r>
              <a:rPr lang="en-ZA" dirty="0"/>
              <a:t> – Depression sets in, hopeless and helpless</a:t>
            </a:r>
          </a:p>
          <a:p>
            <a:r>
              <a:rPr lang="en-ZA" b="1" dirty="0"/>
              <a:t>Acceptance</a:t>
            </a:r>
            <a:r>
              <a:rPr lang="en-ZA" dirty="0"/>
              <a:t> – Acknowledge and surrender to the facts</a:t>
            </a:r>
          </a:p>
        </p:txBody>
      </p:sp>
      <p:pic>
        <p:nvPicPr>
          <p:cNvPr id="9218" name="Picture 2" descr="The Stages of Grief | Life Supports Counselling">
            <a:extLst>
              <a:ext uri="{FF2B5EF4-FFF2-40B4-BE49-F238E27FC236}">
                <a16:creationId xmlns:a16="http://schemas.microsoft.com/office/drawing/2014/main" id="{1B8C8F55-DDDD-4687-8561-65982CCC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5574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1659-8018-4150-B735-2444AB00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SYMBOLIC 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F4E0-A576-4B2C-8FF9-B87581D2D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Loss of Freedom, Livelihoods, Space</a:t>
            </a:r>
          </a:p>
          <a:p>
            <a:r>
              <a:rPr lang="en-ZA" b="1" dirty="0"/>
              <a:t>Denial</a:t>
            </a:r>
            <a:r>
              <a:rPr lang="en-ZA" dirty="0"/>
              <a:t> - “It’s just the flu, people get the flu every year”</a:t>
            </a:r>
          </a:p>
          <a:p>
            <a:r>
              <a:rPr lang="en-ZA" b="1" dirty="0"/>
              <a:t>Anger</a:t>
            </a:r>
            <a:r>
              <a:rPr lang="en-ZA" dirty="0"/>
              <a:t>  - “Its all China’s fault…If the government did something differently”</a:t>
            </a:r>
          </a:p>
          <a:p>
            <a:r>
              <a:rPr lang="en-ZA" b="1" dirty="0"/>
              <a:t>Bargaining</a:t>
            </a:r>
            <a:r>
              <a:rPr lang="en-ZA" dirty="0"/>
              <a:t>  - “If I wear my mask I can visit my friends”</a:t>
            </a:r>
          </a:p>
          <a:p>
            <a:r>
              <a:rPr lang="en-ZA" b="1" dirty="0"/>
              <a:t>Despair</a:t>
            </a:r>
            <a:r>
              <a:rPr lang="en-ZA" dirty="0"/>
              <a:t> – “There is no end in sight, we are all doomed”</a:t>
            </a:r>
          </a:p>
          <a:p>
            <a:r>
              <a:rPr lang="en-ZA" b="1" dirty="0"/>
              <a:t>Acceptance</a:t>
            </a:r>
            <a:r>
              <a:rPr lang="en-ZA" dirty="0"/>
              <a:t> – “I cannot meet my friends, lets find creative ways of overcoming this challenge”</a:t>
            </a:r>
          </a:p>
        </p:txBody>
      </p:sp>
    </p:spTree>
    <p:extLst>
      <p:ext uri="{BB962C8B-B14F-4D97-AF65-F5344CB8AC3E}">
        <p14:creationId xmlns:p14="http://schemas.microsoft.com/office/powerpoint/2010/main" val="68874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1659-8018-4150-B735-2444AB00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ENDING THE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F4E0-A576-4B2C-8FF9-B87581D2D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Be Conscious of the Language Used</a:t>
            </a:r>
          </a:p>
          <a:p>
            <a:pPr lvl="1"/>
            <a:r>
              <a:rPr lang="en-ZA" sz="2200" dirty="0" err="1"/>
              <a:t>Covid</a:t>
            </a:r>
            <a:r>
              <a:rPr lang="en-ZA" sz="2200" dirty="0"/>
              <a:t> Case vs. Individual Being Treated for COVID</a:t>
            </a:r>
          </a:p>
          <a:p>
            <a:pPr lvl="1"/>
            <a:r>
              <a:rPr lang="en-ZA" sz="2200" dirty="0"/>
              <a:t>Separate the Diagnosis from the Person</a:t>
            </a:r>
          </a:p>
          <a:p>
            <a:pPr lvl="1"/>
            <a:r>
              <a:rPr lang="en-ZA" sz="2200" dirty="0"/>
              <a:t>People are more than their diagnosis!</a:t>
            </a:r>
          </a:p>
          <a:p>
            <a:pPr lvl="1"/>
            <a:endParaRPr lang="en-ZA" dirty="0"/>
          </a:p>
        </p:txBody>
      </p:sp>
      <p:pic>
        <p:nvPicPr>
          <p:cNvPr id="10244" name="Picture 4" descr="Shame in the time of Covid - Hortgro">
            <a:extLst>
              <a:ext uri="{FF2B5EF4-FFF2-40B4-BE49-F238E27FC236}">
                <a16:creationId xmlns:a16="http://schemas.microsoft.com/office/drawing/2014/main" id="{B3CBCBD0-0B3A-41C8-887D-79F5A842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2575456"/>
            <a:ext cx="3300412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62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F157-191E-4B1F-8733-386366AD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HOPE AND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B8E0-5E34-49D7-ADE6-F5310A08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10749" cy="3824818"/>
          </a:xfrm>
        </p:spPr>
        <p:txBody>
          <a:bodyPr>
            <a:normAutofit/>
          </a:bodyPr>
          <a:lstStyle/>
          <a:p>
            <a:r>
              <a:rPr lang="en-ZA" dirty="0"/>
              <a:t>Stories of Hope and Solidarity </a:t>
            </a:r>
          </a:p>
          <a:p>
            <a:pPr lvl="1"/>
            <a:r>
              <a:rPr lang="en-ZA" sz="2200" dirty="0"/>
              <a:t>Younger Adults Reaching Out to Elderly</a:t>
            </a:r>
          </a:p>
          <a:p>
            <a:pPr lvl="1"/>
            <a:r>
              <a:rPr lang="en-ZA" sz="2200" dirty="0"/>
              <a:t>Frontline Workers Cheered and Celebrated</a:t>
            </a:r>
          </a:p>
          <a:p>
            <a:pPr lvl="1"/>
            <a:r>
              <a:rPr lang="en-ZA" sz="2200" dirty="0"/>
              <a:t>Families Bonding </a:t>
            </a:r>
          </a:p>
          <a:p>
            <a:pPr lvl="1"/>
            <a:r>
              <a:rPr lang="en-ZA" sz="2200" dirty="0"/>
              <a:t>Online Support Groups </a:t>
            </a:r>
          </a:p>
          <a:p>
            <a:pPr lvl="1"/>
            <a:r>
              <a:rPr lang="en-ZA" sz="2200" dirty="0"/>
              <a:t>Financial Assistance</a:t>
            </a:r>
          </a:p>
          <a:p>
            <a:r>
              <a:rPr lang="en-ZA" dirty="0"/>
              <a:t>The Influence of Thoughts on Feelings</a:t>
            </a:r>
          </a:p>
          <a:p>
            <a:endParaRPr lang="en-ZA" dirty="0"/>
          </a:p>
        </p:txBody>
      </p:sp>
      <p:pic>
        <p:nvPicPr>
          <p:cNvPr id="11266" name="Picture 2" descr="Finding hope and resilience during the COVID-19 pandemic">
            <a:extLst>
              <a:ext uri="{FF2B5EF4-FFF2-40B4-BE49-F238E27FC236}">
                <a16:creationId xmlns:a16="http://schemas.microsoft.com/office/drawing/2014/main" id="{48B289CA-3E90-4706-9BD2-749A7424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859616"/>
            <a:ext cx="4027204" cy="27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4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AC10-1734-4EDB-99BA-C5E81B34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PSYCHOLOGICAL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6BAB-4FAA-4624-8C05-F0375247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Widespread Psychological Distress</a:t>
            </a:r>
          </a:p>
          <a:p>
            <a:r>
              <a:rPr lang="en-ZA" dirty="0"/>
              <a:t>Financial Distress</a:t>
            </a:r>
          </a:p>
          <a:p>
            <a:r>
              <a:rPr lang="en-ZA" dirty="0"/>
              <a:t>Lack of Social Support</a:t>
            </a:r>
          </a:p>
          <a:p>
            <a:r>
              <a:rPr lang="en-ZA" dirty="0"/>
              <a:t>Unpredictability Leading to Anxiety and Depression</a:t>
            </a:r>
          </a:p>
          <a:p>
            <a:r>
              <a:rPr lang="en-ZA" dirty="0"/>
              <a:t>Inability to Access Usual Coping Mechanisms</a:t>
            </a:r>
          </a:p>
          <a:p>
            <a:r>
              <a:rPr lang="en-ZA" dirty="0"/>
              <a:t>Lack of Distraction Leading to Unresolved Experiences</a:t>
            </a:r>
          </a:p>
          <a:p>
            <a:endParaRPr lang="en-ZA" dirty="0"/>
          </a:p>
        </p:txBody>
      </p:sp>
      <p:pic>
        <p:nvPicPr>
          <p:cNvPr id="1026" name="Picture 2" descr="Focus on mental health during Covid-19 |Zululand Observer">
            <a:extLst>
              <a:ext uri="{FF2B5EF4-FFF2-40B4-BE49-F238E27FC236}">
                <a16:creationId xmlns:a16="http://schemas.microsoft.com/office/drawing/2014/main" id="{F1BDA526-B875-4B0E-B4C9-FCC9514F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695578"/>
            <a:ext cx="3363918" cy="25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7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B847-FCC4-4791-86EC-8BFF38A9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11628"/>
            <a:ext cx="9601196" cy="1303867"/>
          </a:xfrm>
        </p:spPr>
        <p:txBody>
          <a:bodyPr/>
          <a:lstStyle/>
          <a:p>
            <a:r>
              <a:rPr lang="en-ZA" dirty="0"/>
              <a:t>SIGNS OF EMOTIONAL DISTRESS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B008CEB-E5C1-488F-BE1F-2F683DA55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29195"/>
              </p:ext>
            </p:extLst>
          </p:nvPr>
        </p:nvGraphicFramePr>
        <p:xfrm>
          <a:off x="1474839" y="2507226"/>
          <a:ext cx="9421760" cy="36723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10880">
                  <a:extLst>
                    <a:ext uri="{9D8B030D-6E8A-4147-A177-3AD203B41FA5}">
                      <a16:colId xmlns:a16="http://schemas.microsoft.com/office/drawing/2014/main" val="1910211097"/>
                    </a:ext>
                  </a:extLst>
                </a:gridCol>
                <a:gridCol w="4710880">
                  <a:extLst>
                    <a:ext uri="{9D8B030D-6E8A-4147-A177-3AD203B41FA5}">
                      <a16:colId xmlns:a16="http://schemas.microsoft.com/office/drawing/2014/main" val="59533000"/>
                    </a:ext>
                  </a:extLst>
                </a:gridCol>
              </a:tblGrid>
              <a:tr h="1836174">
                <a:tc>
                  <a:txBody>
                    <a:bodyPr/>
                    <a:lstStyle/>
                    <a:p>
                      <a:r>
                        <a:rPr lang="en-ZA" dirty="0"/>
                        <a:t>BEHAVIOURS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Decrease in Energy Levels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Increase in Alcohol, Tobacco, Drug Use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Difficulty Sleeping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Becoming Quiet and Withdrawn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Becoming Agitated and Angry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BODILY SENSATIONS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Stomach Aches or Diarrhoea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Loss or Increase in Appetite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Headaches or other Pains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Excessive Sweating or Chills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00004"/>
                  </a:ext>
                </a:extLst>
              </a:tr>
              <a:tr h="1836174">
                <a:tc>
                  <a:txBody>
                    <a:bodyPr/>
                    <a:lstStyle/>
                    <a:p>
                      <a:r>
                        <a:rPr lang="en-ZA" b="1" dirty="0"/>
                        <a:t>EMOTIONS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Anxious or Fearful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Feeling Depressed or Angry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Feeling Overwhelmed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Difficulty Remembering Things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dirty="0"/>
                        <a:t>Difficulty Making Decisions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42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70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AC10-1734-4EDB-99BA-C5E81B34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COPING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6BAB-4FAA-4624-8C05-F0375247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Acknowledge Feelings as Valid</a:t>
            </a:r>
          </a:p>
          <a:p>
            <a:r>
              <a:rPr lang="en-ZA" dirty="0"/>
              <a:t>Limit Media Consumption </a:t>
            </a:r>
            <a:r>
              <a:rPr lang="en-ZA"/>
              <a:t>– once </a:t>
            </a:r>
            <a:r>
              <a:rPr lang="en-ZA" dirty="0"/>
              <a:t>or twice daily</a:t>
            </a:r>
          </a:p>
          <a:p>
            <a:r>
              <a:rPr lang="en-ZA" dirty="0"/>
              <a:t>Seek Reputable Information</a:t>
            </a:r>
          </a:p>
          <a:p>
            <a:r>
              <a:rPr lang="en-ZA" dirty="0"/>
              <a:t>Reflect on Past Coping Strategies</a:t>
            </a:r>
          </a:p>
          <a:p>
            <a:r>
              <a:rPr lang="en-ZA" dirty="0"/>
              <a:t>Opposite Action – funny video or movie</a:t>
            </a:r>
          </a:p>
          <a:p>
            <a:r>
              <a:rPr lang="en-ZA" dirty="0"/>
              <a:t>Explore your Circle of Control</a:t>
            </a:r>
          </a:p>
          <a:p>
            <a:r>
              <a:rPr lang="en-ZA" dirty="0"/>
              <a:t>Stay Connected – Call Instead of Text</a:t>
            </a:r>
          </a:p>
          <a:p>
            <a:r>
              <a:rPr lang="en-ZA" dirty="0"/>
              <a:t> Recognize the Signs of Depression and Anxiety</a:t>
            </a:r>
          </a:p>
        </p:txBody>
      </p:sp>
      <p:pic>
        <p:nvPicPr>
          <p:cNvPr id="2052" name="Picture 4" descr="HFS Research: how are businesses coping with the Covid-19 paradigm ...">
            <a:extLst>
              <a:ext uri="{FF2B5EF4-FFF2-40B4-BE49-F238E27FC236}">
                <a16:creationId xmlns:a16="http://schemas.microsoft.com/office/drawing/2014/main" id="{A0165825-E054-4FD9-A6F0-4561FE3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3429000"/>
            <a:ext cx="4238147" cy="20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4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F157-191E-4B1F-8733-386366AD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WORKING FROM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B8E0-5E34-49D7-ADE6-F5310A08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10749" cy="3824818"/>
          </a:xfrm>
        </p:spPr>
        <p:txBody>
          <a:bodyPr>
            <a:normAutofit/>
          </a:bodyPr>
          <a:lstStyle/>
          <a:p>
            <a:r>
              <a:rPr lang="en-ZA" dirty="0"/>
              <a:t>Initial Novelty</a:t>
            </a:r>
          </a:p>
          <a:p>
            <a:r>
              <a:rPr lang="en-ZA" dirty="0"/>
              <a:t>Work/Life Balance – Relationship Distress, Burnout</a:t>
            </a:r>
          </a:p>
          <a:p>
            <a:r>
              <a:rPr lang="en-ZA" dirty="0"/>
              <a:t>Other Challenges – Motivation, Isolation, Insomnia</a:t>
            </a:r>
          </a:p>
          <a:p>
            <a:r>
              <a:rPr lang="en-ZA" dirty="0"/>
              <a:t>Suggestions:</a:t>
            </a:r>
          </a:p>
          <a:p>
            <a:pPr lvl="1"/>
            <a:r>
              <a:rPr lang="en-ZA" sz="2200" dirty="0"/>
              <a:t>Routine and Structure for Work Day – Cue Work Time and Home Time</a:t>
            </a:r>
          </a:p>
          <a:p>
            <a:pPr lvl="1"/>
            <a:r>
              <a:rPr lang="en-ZA" sz="2200" dirty="0"/>
              <a:t>Create Work Space – Avoid Bedroom</a:t>
            </a:r>
          </a:p>
          <a:p>
            <a:pPr lvl="1"/>
            <a:r>
              <a:rPr lang="en-ZA" sz="2200" dirty="0"/>
              <a:t>Digital Detox Evenings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039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F157-191E-4B1F-8733-386366AD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LIMITING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B8E0-5E34-49D7-ADE6-F5310A08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10749" cy="3824818"/>
          </a:xfrm>
        </p:spPr>
        <p:txBody>
          <a:bodyPr>
            <a:normAutofit/>
          </a:bodyPr>
          <a:lstStyle/>
          <a:p>
            <a:r>
              <a:rPr lang="en-ZA" dirty="0"/>
              <a:t>Confined Spaces May Lead to Conflict</a:t>
            </a:r>
          </a:p>
          <a:p>
            <a:r>
              <a:rPr lang="en-ZA" dirty="0"/>
              <a:t>Suggestions</a:t>
            </a:r>
          </a:p>
          <a:p>
            <a:pPr lvl="1"/>
            <a:r>
              <a:rPr lang="en-ZA" sz="2200" dirty="0"/>
              <a:t>Roster for Chores</a:t>
            </a:r>
          </a:p>
          <a:p>
            <a:pPr lvl="1"/>
            <a:r>
              <a:rPr lang="en-ZA" sz="2200" dirty="0"/>
              <a:t>Engage in Enjoyable Activities</a:t>
            </a:r>
          </a:p>
          <a:p>
            <a:pPr lvl="1"/>
            <a:r>
              <a:rPr lang="en-ZA" sz="2200" dirty="0"/>
              <a:t>Communicate Needs</a:t>
            </a:r>
          </a:p>
          <a:p>
            <a:pPr lvl="1"/>
            <a:r>
              <a:rPr lang="en-ZA" sz="2200" dirty="0"/>
              <a:t>Engage in ‘Me’ time</a:t>
            </a:r>
          </a:p>
          <a:p>
            <a:endParaRPr lang="en-ZA" dirty="0"/>
          </a:p>
        </p:txBody>
      </p:sp>
      <p:pic>
        <p:nvPicPr>
          <p:cNvPr id="4098" name="Picture 2" descr="5 Conflict Management Skills For Every Manager">
            <a:extLst>
              <a:ext uri="{FF2B5EF4-FFF2-40B4-BE49-F238E27FC236}">
                <a16:creationId xmlns:a16="http://schemas.microsoft.com/office/drawing/2014/main" id="{20FB20EC-452A-405B-95BC-BFAFFCE9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186113"/>
            <a:ext cx="5379510" cy="26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1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F157-191E-4B1F-8733-386366AD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STAYING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B8E0-5E34-49D7-ADE6-F5310A08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728382"/>
            <a:ext cx="9810749" cy="3824818"/>
          </a:xfrm>
        </p:spPr>
        <p:txBody>
          <a:bodyPr>
            <a:normAutofit/>
          </a:bodyPr>
          <a:lstStyle/>
          <a:p>
            <a:r>
              <a:rPr lang="en-ZA" dirty="0"/>
              <a:t>Social Relationships Required for Good Mental Health</a:t>
            </a:r>
          </a:p>
          <a:p>
            <a:r>
              <a:rPr lang="en-ZA" dirty="0"/>
              <a:t>Improve Quality of Interactions by Avoiding Distractions</a:t>
            </a:r>
          </a:p>
          <a:p>
            <a:r>
              <a:rPr lang="en-ZA" dirty="0"/>
              <a:t>Virtual Dates</a:t>
            </a:r>
          </a:p>
          <a:p>
            <a:r>
              <a:rPr lang="en-ZA" dirty="0"/>
              <a:t>Online Hobby Groups</a:t>
            </a:r>
          </a:p>
          <a:p>
            <a:r>
              <a:rPr lang="en-ZA" dirty="0"/>
              <a:t>Online Stretching or Exercise Groups</a:t>
            </a:r>
          </a:p>
        </p:txBody>
      </p:sp>
      <p:pic>
        <p:nvPicPr>
          <p:cNvPr id="5122" name="Picture 2" descr="Introvert or Extrovert: How to Make Virtual Social Connections ...">
            <a:extLst>
              <a:ext uri="{FF2B5EF4-FFF2-40B4-BE49-F238E27FC236}">
                <a16:creationId xmlns:a16="http://schemas.microsoft.com/office/drawing/2014/main" id="{6B9B061A-7366-4883-B0B2-AFE93D6A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90950"/>
            <a:ext cx="4165300" cy="23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8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18E8-79CC-415B-A9B8-8C9AAB73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DEALING WITH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CA22-78F1-4C05-9272-6B84A75F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58168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Behavioural Signs of Emotional Stress – clingy, bed-wetting, disruptive</a:t>
            </a:r>
          </a:p>
          <a:p>
            <a:r>
              <a:rPr lang="en-ZA" dirty="0"/>
              <a:t>Model Appropriate Reactions</a:t>
            </a:r>
          </a:p>
          <a:p>
            <a:r>
              <a:rPr lang="en-ZA" dirty="0"/>
              <a:t>Have Honest and Age-appropriate Discussions</a:t>
            </a:r>
          </a:p>
          <a:p>
            <a:r>
              <a:rPr lang="en-ZA" dirty="0"/>
              <a:t>Encourage Curiosity</a:t>
            </a:r>
          </a:p>
          <a:p>
            <a:r>
              <a:rPr lang="en-ZA" dirty="0"/>
              <a:t>Explore Creative Means of Expression – Worry Monster</a:t>
            </a:r>
          </a:p>
          <a:p>
            <a:r>
              <a:rPr lang="en-ZA" dirty="0"/>
              <a:t>Implement Routine and Structure</a:t>
            </a:r>
          </a:p>
          <a:p>
            <a:r>
              <a:rPr lang="en-ZA" dirty="0"/>
              <a:t>Introduce Stimulating Activities </a:t>
            </a:r>
          </a:p>
          <a:p>
            <a:r>
              <a:rPr lang="en-ZA" dirty="0"/>
              <a:t>Include One on One Time</a:t>
            </a:r>
          </a:p>
          <a:p>
            <a:r>
              <a:rPr lang="en-ZA" dirty="0"/>
              <a:t>Limit News Exposure</a:t>
            </a:r>
          </a:p>
          <a:p>
            <a:endParaRPr lang="en-ZA" dirty="0"/>
          </a:p>
        </p:txBody>
      </p:sp>
      <p:pic>
        <p:nvPicPr>
          <p:cNvPr id="6146" name="Picture 2" descr="Counseling and Guidance, &quot;The Worry Monster&quot; Story and Activities ...">
            <a:extLst>
              <a:ext uri="{FF2B5EF4-FFF2-40B4-BE49-F238E27FC236}">
                <a16:creationId xmlns:a16="http://schemas.microsoft.com/office/drawing/2014/main" id="{D586CA34-1AC9-47AE-81A2-076BE1CC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2938463"/>
            <a:ext cx="2547934" cy="33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8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18E8-79CC-415B-A9B8-8C9AAB73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DEALING WITH THE ELDERLY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CA22-78F1-4C05-9272-6B84A75F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85482"/>
            <a:ext cx="9601197" cy="3958168"/>
          </a:xfrm>
        </p:spPr>
        <p:txBody>
          <a:bodyPr>
            <a:normAutofit/>
          </a:bodyPr>
          <a:lstStyle/>
          <a:p>
            <a:r>
              <a:rPr lang="en-ZA" dirty="0"/>
              <a:t>Isolation Risk Factor for Depression</a:t>
            </a:r>
          </a:p>
          <a:p>
            <a:r>
              <a:rPr lang="en-ZA" dirty="0"/>
              <a:t>Dementia Suggestions:</a:t>
            </a:r>
          </a:p>
          <a:p>
            <a:pPr lvl="1"/>
            <a:r>
              <a:rPr lang="en-ZA" sz="2200" dirty="0"/>
              <a:t>Regular Routines</a:t>
            </a:r>
          </a:p>
          <a:p>
            <a:pPr lvl="1"/>
            <a:r>
              <a:rPr lang="en-ZA" sz="2200" dirty="0"/>
              <a:t>Limit Exposure to News</a:t>
            </a:r>
          </a:p>
          <a:p>
            <a:pPr lvl="1"/>
            <a:r>
              <a:rPr lang="en-ZA" sz="2200" dirty="0"/>
              <a:t>Calming Activities – Music, Painting, Singing</a:t>
            </a:r>
          </a:p>
          <a:p>
            <a:pPr lvl="1"/>
            <a:r>
              <a:rPr lang="en-ZA" sz="2200" dirty="0"/>
              <a:t>Exercise</a:t>
            </a:r>
          </a:p>
          <a:p>
            <a:r>
              <a:rPr lang="en-ZA" dirty="0"/>
              <a:t>Keep in Contact</a:t>
            </a:r>
          </a:p>
          <a:p>
            <a:r>
              <a:rPr lang="en-ZA" dirty="0"/>
              <a:t>Photos of Friends and Family</a:t>
            </a:r>
          </a:p>
        </p:txBody>
      </p:sp>
      <p:pic>
        <p:nvPicPr>
          <p:cNvPr id="7170" name="Picture 2" descr="Canadians forced to juggle work and elderly care duty | HRD Canada">
            <a:extLst>
              <a:ext uri="{FF2B5EF4-FFF2-40B4-BE49-F238E27FC236}">
                <a16:creationId xmlns:a16="http://schemas.microsoft.com/office/drawing/2014/main" id="{12B513BC-BDBE-4E9B-9319-34834005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01" y="2478616"/>
            <a:ext cx="2844100" cy="170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int Art Painting Programme with Elderly from Ren Ci Hospital ...">
            <a:extLst>
              <a:ext uri="{FF2B5EF4-FFF2-40B4-BE49-F238E27FC236}">
                <a16:creationId xmlns:a16="http://schemas.microsoft.com/office/drawing/2014/main" id="{AA9945CA-797D-4D3A-B4F4-70CF7AF1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5" y="3027893"/>
            <a:ext cx="1600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16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3395</TotalTime>
  <Words>599</Words>
  <Application>Microsoft Office PowerPoint</Application>
  <PresentationFormat>Widescreen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Symbol</vt:lpstr>
      <vt:lpstr>Organic</vt:lpstr>
      <vt:lpstr>   Mental Health Implications of the  Covid-19 Pandemic </vt:lpstr>
      <vt:lpstr>PSYCHOLOGICAL IMPACT</vt:lpstr>
      <vt:lpstr>SIGNS OF EMOTIONAL DISTRESS</vt:lpstr>
      <vt:lpstr>COPING TOOLS</vt:lpstr>
      <vt:lpstr>WORKING FROM HOME</vt:lpstr>
      <vt:lpstr>LIMITING CONFLICT</vt:lpstr>
      <vt:lpstr>STAYING CONNECTED</vt:lpstr>
      <vt:lpstr>DEALING WITH CHILDREN</vt:lpstr>
      <vt:lpstr>DEALING WITH THE ELDERLY</vt:lpstr>
      <vt:lpstr>ADDRESSING GRIEF</vt:lpstr>
      <vt:lpstr>STAGES OF GRIEF</vt:lpstr>
      <vt:lpstr>SYMBOLIC GRIEF</vt:lpstr>
      <vt:lpstr>ENDING THE STIGMA</vt:lpstr>
      <vt:lpstr>HOPE AND RESILIENCE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Invisible Wounds: The Silent Killer</dc:title>
  <dc:creator>Ushmita Nana</dc:creator>
  <cp:lastModifiedBy>Ushmita Nana</cp:lastModifiedBy>
  <cp:revision>43</cp:revision>
  <dcterms:created xsi:type="dcterms:W3CDTF">2020-07-05T10:51:04Z</dcterms:created>
  <dcterms:modified xsi:type="dcterms:W3CDTF">2020-07-25T09:12:45Z</dcterms:modified>
</cp:coreProperties>
</file>